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4" r:id="rId6"/>
    <p:sldId id="278" r:id="rId7"/>
    <p:sldId id="261" r:id="rId8"/>
    <p:sldId id="293" r:id="rId9"/>
    <p:sldId id="294" r:id="rId10"/>
    <p:sldId id="279" r:id="rId11"/>
    <p:sldId id="256" r:id="rId12"/>
    <p:sldId id="277" r:id="rId13"/>
    <p:sldId id="266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879" autoAdjust="0"/>
  </p:normalViewPr>
  <p:slideViewPr>
    <p:cSldViewPr snapToGrid="0">
      <p:cViewPr varScale="1">
        <p:scale>
          <a:sx n="102" d="100"/>
          <a:sy n="102" d="100"/>
        </p:scale>
        <p:origin x="82" y="14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9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010CA-739F-74BB-E837-DC07B674B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8B6346-4CF9-6E57-2551-257F60601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CA6EAC-8F69-ABBA-10CB-111EF83A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43EF-6577-40D4-8D7C-613D60357897}" type="datetimeFigureOut">
              <a:rPr lang="nl-BE" smtClean="0"/>
              <a:t>13/06/2024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73E99-6DFD-6EFD-B0FC-F32767DF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FA9FE6-9236-5DE5-EFEC-C21E45C0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6C873-6B08-4C2E-885C-8505DF8B183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93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7683" y="962526"/>
            <a:ext cx="9144000" cy="2286000"/>
          </a:xfrm>
        </p:spPr>
        <p:txBody>
          <a:bodyPr/>
          <a:lstStyle/>
          <a:p>
            <a:r>
              <a:rPr lang="en-US" dirty="0"/>
              <a:t>CDMN </a:t>
            </a:r>
            <a:r>
              <a:rPr lang="en-US" dirty="0" err="1"/>
              <a:t>Tabellen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3CE4C-BCC4-32A0-835B-3AC58C13F573}"/>
              </a:ext>
            </a:extLst>
          </p:cNvPr>
          <p:cNvSpPr txBox="1"/>
          <p:nvPr/>
        </p:nvSpPr>
        <p:spPr>
          <a:xfrm>
            <a:off x="561474" y="3609474"/>
            <a:ext cx="6513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-    Jelle </a:t>
            </a:r>
            <a:r>
              <a:rPr lang="nl-BE" dirty="0" err="1">
                <a:solidFill>
                  <a:schemeClr val="bg1"/>
                </a:solidFill>
              </a:rPr>
              <a:t>Blijweert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Kenneth </a:t>
            </a:r>
            <a:r>
              <a:rPr lang="nl-BE" dirty="0" err="1">
                <a:solidFill>
                  <a:schemeClr val="bg1"/>
                </a:solidFill>
              </a:rPr>
              <a:t>Dobbelaere</a:t>
            </a:r>
            <a:endParaRPr lang="nl-B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solidFill>
                  <a:schemeClr val="bg1"/>
                </a:solidFill>
              </a:rPr>
              <a:t>Monica </a:t>
            </a:r>
            <a:r>
              <a:rPr lang="nl-BE" dirty="0" err="1">
                <a:solidFill>
                  <a:schemeClr val="bg1"/>
                </a:solidFill>
              </a:rPr>
              <a:t>Cretu</a:t>
            </a:r>
            <a:r>
              <a:rPr lang="nl-BE" dirty="0">
                <a:solidFill>
                  <a:schemeClr val="bg1"/>
                </a:solidFill>
              </a:rPr>
              <a:t> </a:t>
            </a:r>
          </a:p>
          <a:p>
            <a:r>
              <a:rPr lang="nl-BE" dirty="0">
                <a:solidFill>
                  <a:schemeClr val="bg1"/>
                </a:solidFill>
              </a:rPr>
              <a:t>-    Luca de </a:t>
            </a:r>
            <a:r>
              <a:rPr lang="nl-BE" dirty="0" err="1">
                <a:solidFill>
                  <a:schemeClr val="bg1"/>
                </a:solidFill>
              </a:rPr>
              <a:t>Vaere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-    William Saelens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 err="1"/>
              <a:t>FINALe</a:t>
            </a:r>
            <a:r>
              <a:rPr lang="en-US" dirty="0"/>
              <a:t> </a:t>
            </a:r>
            <a:r>
              <a:rPr lang="en-US" dirty="0" err="1"/>
              <a:t>Ervaring</a:t>
            </a:r>
            <a:r>
              <a:rPr lang="en-US" dirty="0"/>
              <a:t>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8717547" cy="286723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Mismanagement van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. Hadden </a:t>
            </a:r>
            <a:r>
              <a:rPr lang="en-US" dirty="0" err="1"/>
              <a:t>verwacht</a:t>
            </a:r>
            <a:r>
              <a:rPr lang="en-US" dirty="0"/>
              <a:t> om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vooruitgang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</a:p>
          <a:p>
            <a:pPr lvl="1"/>
            <a:r>
              <a:rPr lang="nl-NL" dirty="0"/>
              <a:t>Iedereen heeft zijn eigen ideeën dus is er wel wat overlegd hoe we het allemaal gingen aanpakken.</a:t>
            </a:r>
          </a:p>
          <a:p>
            <a:pPr lvl="1"/>
            <a:r>
              <a:rPr lang="nl-NL" dirty="0">
                <a:solidFill>
                  <a:srgbClr val="172B4D"/>
                </a:solidFill>
                <a:highlight>
                  <a:srgbClr val="FFFFFF"/>
                </a:highlight>
                <a:latin typeface="-apple-system"/>
              </a:rPr>
              <a:t>Idee: E</a:t>
            </a:r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en ervaren iemand mee in het groepje te krijgen, of toch eens aanwezig te kunnen zijn in een sprint meeting. </a:t>
            </a:r>
            <a:endParaRPr lang="nl-BE" dirty="0"/>
          </a:p>
          <a:p>
            <a:pPr lvl="1"/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Vond het heel moeilijk om de </a:t>
            </a:r>
            <a:r>
              <a:rPr lang="nl-NL" b="0" i="0" dirty="0" err="1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Jira</a:t>
            </a:r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nl-NL" b="0" i="0" dirty="0" err="1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backlog</a:t>
            </a:r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 continu aan te vullen en onder de gaten te houden. Vond niet hoe men meerdere personen aan 1 issue kon toewijzen.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 dirty="0"/>
              <a:t>Jelle </a:t>
            </a:r>
            <a:r>
              <a:rPr lang="en-US" dirty="0" err="1"/>
              <a:t>Blijweert</a:t>
            </a:r>
            <a:endParaRPr lang="en-US" dirty="0"/>
          </a:p>
          <a:p>
            <a:r>
              <a:rPr lang="en-US" dirty="0"/>
              <a:t>Kenneth </a:t>
            </a:r>
            <a:r>
              <a:rPr lang="en-US" dirty="0" err="1"/>
              <a:t>Dobbelaere</a:t>
            </a:r>
            <a:endParaRPr lang="en-US" dirty="0"/>
          </a:p>
          <a:p>
            <a:r>
              <a:rPr lang="en-US" dirty="0"/>
              <a:t>Monica </a:t>
            </a:r>
            <a:r>
              <a:rPr lang="en-US" dirty="0" err="1"/>
              <a:t>Cretu</a:t>
            </a:r>
            <a:r>
              <a:rPr lang="en-US" dirty="0"/>
              <a:t> </a:t>
            </a:r>
          </a:p>
          <a:p>
            <a:r>
              <a:rPr lang="en-US" dirty="0"/>
              <a:t>Luca de </a:t>
            </a:r>
            <a:r>
              <a:rPr lang="en-US" dirty="0" err="1"/>
              <a:t>Vaere</a:t>
            </a:r>
            <a:endParaRPr lang="en-US" dirty="0"/>
          </a:p>
          <a:p>
            <a:r>
              <a:rPr lang="en-US" dirty="0"/>
              <a:t>William Saelens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-27432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6" y="2297818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CDMN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  <a:p>
            <a:r>
              <a:rPr lang="en-US" dirty="0"/>
              <a:t>Sprint overview </a:t>
            </a:r>
          </a:p>
          <a:p>
            <a:r>
              <a:rPr lang="en-US" dirty="0" err="1"/>
              <a:t>Gebruikte</a:t>
            </a:r>
            <a:r>
              <a:rPr lang="en-US" dirty="0"/>
              <a:t> </a:t>
            </a:r>
            <a:r>
              <a:rPr lang="en-US" dirty="0" err="1"/>
              <a:t>technologieën</a:t>
            </a:r>
            <a:endParaRPr lang="en-US" dirty="0"/>
          </a:p>
          <a:p>
            <a:r>
              <a:rPr lang="en-US" dirty="0"/>
              <a:t>Databank</a:t>
            </a:r>
          </a:p>
          <a:p>
            <a:r>
              <a:rPr lang="en-US" dirty="0"/>
              <a:t>Demo </a:t>
            </a:r>
          </a:p>
          <a:p>
            <a:r>
              <a:rPr lang="en-US" dirty="0" err="1"/>
              <a:t>Ervaringen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830" y="687104"/>
            <a:ext cx="5066250" cy="61227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Cdmn</a:t>
            </a:r>
            <a:r>
              <a:rPr lang="en-US" dirty="0"/>
              <a:t> </a:t>
            </a:r>
            <a:r>
              <a:rPr lang="en-US" dirty="0" err="1"/>
              <a:t>tabellen</a:t>
            </a:r>
            <a:endParaRPr lang="en-US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85D79F-9A11-DEEC-F468-C07E7EF672A3}"/>
              </a:ext>
            </a:extLst>
          </p:cNvPr>
          <p:cNvSpPr txBox="1"/>
          <p:nvPr/>
        </p:nvSpPr>
        <p:spPr>
          <a:xfrm>
            <a:off x="239830" y="1513306"/>
            <a:ext cx="6337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Voor ons project hebben we een applicatie gemaakt voor het aanmaken van </a:t>
            </a:r>
            <a:r>
              <a:rPr lang="nl-NL" b="0" i="0" dirty="0" err="1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cdmn</a:t>
            </a:r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 tabellen. </a:t>
            </a:r>
          </a:p>
          <a:p>
            <a:endParaRPr lang="nl-NL" b="0" i="0" dirty="0">
              <a:solidFill>
                <a:srgbClr val="172B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Dit is een applicatie, waar men op een knop moeten drukken om een tabel te laten verschijnen. </a:t>
            </a:r>
          </a:p>
          <a:p>
            <a:endParaRPr lang="nl-NL" dirty="0">
              <a:solidFill>
                <a:srgbClr val="172B4D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Bij die tabellen kan men extra rijen of kolommen toevoegen. </a:t>
            </a:r>
          </a:p>
          <a:p>
            <a:endParaRPr lang="nl-NL" dirty="0">
              <a:solidFill>
                <a:srgbClr val="172B4D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Met het maken van die tabellen kan je dan uw eigen data opslaan in een tabel van uw keuze. Dit is handig voor als men meerdere tabellen zouden willen maken.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Sprint overview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Iedere week hebben we een nieuwe sprint gepland. Deze duurden bijna iedere keer exact 1 week. De sprint meetings gingen door via Microsoft Teams.</a:t>
            </a: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In het begin van de sprint besteden we 5 minuten voor het retrospectieve gedeelte van onze sprint. Hierin keken we naar wie wat en hoeveel we hadden gedaan gedurende de week. </a:t>
            </a: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10 minuten om de huidige code te bespreken en hoe deze beter kan aangepast worden. </a:t>
            </a:r>
          </a:p>
          <a:p>
            <a:r>
              <a:rPr lang="nl-NL" b="0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-apple-system"/>
              </a:rPr>
              <a:t>10 tal minuten aan het plannen van de volgende zaken voor ons project.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37119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Sprints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AutoShape 2" descr="Microsoft Visual Studio — Wikipédia">
            <a:extLst>
              <a:ext uri="{FF2B5EF4-FFF2-40B4-BE49-F238E27FC236}">
                <a16:creationId xmlns:a16="http://schemas.microsoft.com/office/drawing/2014/main" id="{27210CCA-5A9A-71AD-C5D7-F9FC0B826D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E0112F-B64F-AA27-2A1E-A5F093B1E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8" y="1341846"/>
            <a:ext cx="5887453" cy="27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2402862-F9F2-DF78-4305-81C02F7B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918" y="1171591"/>
            <a:ext cx="6094291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E9CAAAF-47AE-2811-212A-5BF5437A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8" y="4170771"/>
            <a:ext cx="5871411" cy="23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8058910-E30B-2B07-EE9A-C0C8920F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56" y="4006491"/>
            <a:ext cx="5887453" cy="24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37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1CB0-B242-411D-D850-1D1B553D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64" y="33090"/>
            <a:ext cx="10515600" cy="1325880"/>
          </a:xfrm>
        </p:spPr>
        <p:txBody>
          <a:bodyPr/>
          <a:lstStyle/>
          <a:p>
            <a:r>
              <a:rPr lang="nl-BE" dirty="0" err="1"/>
              <a:t>Cumulative</a:t>
            </a:r>
            <a:r>
              <a:rPr lang="nl-BE" dirty="0"/>
              <a:t>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56A8-55DA-B2E2-FCC1-C09DDED29E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5A9E-33D7-C3D3-A2ED-71D880717E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A9A01-7304-BFF6-DC4A-D4E49864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512"/>
            <a:ext cx="12192000" cy="51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 err="1"/>
              <a:t>Gebruikte</a:t>
            </a:r>
            <a:r>
              <a:rPr lang="en-US" dirty="0"/>
              <a:t> </a:t>
            </a:r>
            <a:r>
              <a:rPr lang="en-US" dirty="0" err="1"/>
              <a:t>Technologieën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3868" y="1360405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Visual studio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5774" y="1360404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SQL Server Management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AutoShape 2" descr="Microsoft Visual Studio — Wikipédia">
            <a:extLst>
              <a:ext uri="{FF2B5EF4-FFF2-40B4-BE49-F238E27FC236}">
                <a16:creationId xmlns:a16="http://schemas.microsoft.com/office/drawing/2014/main" id="{27210CCA-5A9A-71AD-C5D7-F9FC0B826D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4D90B5-4648-BD57-B829-7397E2F8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68" y="1897119"/>
            <a:ext cx="3394995" cy="3394995"/>
          </a:xfrm>
          <a:prstGeom prst="rect">
            <a:avLst/>
          </a:prstGeom>
        </p:spPr>
      </p:pic>
      <p:pic>
        <p:nvPicPr>
          <p:cNvPr id="10" name="Picture 9" descr="A logo for a software company&#10;&#10;Description automatically generated">
            <a:extLst>
              <a:ext uri="{FF2B5EF4-FFF2-40B4-BE49-F238E27FC236}">
                <a16:creationId xmlns:a16="http://schemas.microsoft.com/office/drawing/2014/main" id="{9DF7917E-6983-3776-2624-95BBF18F5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38" y="2229851"/>
            <a:ext cx="3442217" cy="1936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BD1F7-9C40-4E29-5FB2-DCD92B3BF13E}"/>
              </a:ext>
            </a:extLst>
          </p:cNvPr>
          <p:cNvSpPr txBox="1"/>
          <p:nvPr/>
        </p:nvSpPr>
        <p:spPr>
          <a:xfrm>
            <a:off x="7753684" y="1299411"/>
            <a:ext cx="39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Github</a:t>
            </a:r>
            <a:endParaRPr lang="nl-BE" dirty="0"/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C59602-48C6-8321-CFCA-A145AA816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89" y="2121128"/>
            <a:ext cx="2153691" cy="2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C24C78D-1D1A-6022-84F3-257A9D1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477517"/>
            <a:ext cx="3372031" cy="5039918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0B17F6DA-2CBE-90FD-EFEF-18E54C579597}"/>
              </a:ext>
            </a:extLst>
          </p:cNvPr>
          <p:cNvGrpSpPr/>
          <p:nvPr/>
        </p:nvGrpSpPr>
        <p:grpSpPr>
          <a:xfrm>
            <a:off x="3566160" y="312365"/>
            <a:ext cx="3867150" cy="1676566"/>
            <a:chOff x="4162425" y="2447759"/>
            <a:chExt cx="3867150" cy="1676566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7F0196E9-0E36-D598-D80D-5D507C5E7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99"/>
            <a:stretch/>
          </p:blipFill>
          <p:spPr>
            <a:xfrm>
              <a:off x="4162425" y="2817091"/>
              <a:ext cx="3867150" cy="1307234"/>
            </a:xfrm>
            <a:prstGeom prst="rect">
              <a:avLst/>
            </a:prstGeom>
          </p:spPr>
        </p:pic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E549B3F0-4788-546F-EADD-7761EB556F8B}"/>
                </a:ext>
              </a:extLst>
            </p:cNvPr>
            <p:cNvSpPr txBox="1">
              <a:spLocks/>
            </p:cNvSpPr>
            <p:nvPr/>
          </p:nvSpPr>
          <p:spPr>
            <a:xfrm>
              <a:off x="4162425" y="2447759"/>
              <a:ext cx="1662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Kolom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2F64E7A8-16FB-E1CA-BB77-EE6E5B774F0E}"/>
              </a:ext>
            </a:extLst>
          </p:cNvPr>
          <p:cNvGrpSpPr/>
          <p:nvPr/>
        </p:nvGrpSpPr>
        <p:grpSpPr>
          <a:xfrm>
            <a:off x="8054126" y="477517"/>
            <a:ext cx="3733801" cy="1545996"/>
            <a:chOff x="4229099" y="2468791"/>
            <a:chExt cx="3733801" cy="1545996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5A6003E7-DCE0-394D-8F50-382E55536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89"/>
            <a:stretch/>
          </p:blipFill>
          <p:spPr>
            <a:xfrm>
              <a:off x="4229100" y="2881745"/>
              <a:ext cx="3733800" cy="1133042"/>
            </a:xfrm>
            <a:prstGeom prst="rect">
              <a:avLst/>
            </a:prstGeom>
          </p:spPr>
        </p:pic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3CB591C2-98EE-324D-259E-BF20F08F36C1}"/>
                </a:ext>
              </a:extLst>
            </p:cNvPr>
            <p:cNvSpPr txBox="1"/>
            <p:nvPr/>
          </p:nvSpPr>
          <p:spPr>
            <a:xfrm>
              <a:off x="4229099" y="2468791"/>
              <a:ext cx="154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Tabel</a:t>
              </a:r>
            </a:p>
            <a:p>
              <a:endParaRPr lang="nl-BE" dirty="0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368E8439-1E2D-9F26-ED60-59C54DA45682}"/>
              </a:ext>
            </a:extLst>
          </p:cNvPr>
          <p:cNvGrpSpPr/>
          <p:nvPr/>
        </p:nvGrpSpPr>
        <p:grpSpPr>
          <a:xfrm>
            <a:off x="3566160" y="2584800"/>
            <a:ext cx="3825875" cy="1531382"/>
            <a:chOff x="4165600" y="2478643"/>
            <a:chExt cx="3825875" cy="1531382"/>
          </a:xfrm>
        </p:grpSpPr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706117A6-9036-7A4F-18E8-E9D74080E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525" y="2847975"/>
              <a:ext cx="3790950" cy="1162050"/>
            </a:xfrm>
            <a:prstGeom prst="rect">
              <a:avLst/>
            </a:prstGeom>
          </p:spPr>
        </p:pic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367952A1-ECF9-247C-16A5-AF85D81E3C3F}"/>
                </a:ext>
              </a:extLst>
            </p:cNvPr>
            <p:cNvSpPr txBox="1"/>
            <p:nvPr/>
          </p:nvSpPr>
          <p:spPr>
            <a:xfrm>
              <a:off x="4165600" y="2478643"/>
              <a:ext cx="157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/>
                <a:t>TypeKolom</a:t>
              </a:r>
              <a:endParaRPr lang="nl-BE" dirty="0"/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213C2036-5CA6-A11F-5C0E-B923F11919C2}"/>
              </a:ext>
            </a:extLst>
          </p:cNvPr>
          <p:cNvGrpSpPr/>
          <p:nvPr/>
        </p:nvGrpSpPr>
        <p:grpSpPr>
          <a:xfrm>
            <a:off x="3601085" y="4398785"/>
            <a:ext cx="3699597" cy="1783069"/>
            <a:chOff x="5151582" y="4491232"/>
            <a:chExt cx="3699597" cy="1783069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02E92D6D-8B83-DA01-7404-CF610645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5479" y="4931276"/>
              <a:ext cx="3695700" cy="1343025"/>
            </a:xfrm>
            <a:prstGeom prst="rect">
              <a:avLst/>
            </a:prstGeom>
          </p:spPr>
        </p:pic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C4CBF233-6E07-5DE0-3F8F-B8C9669DB076}"/>
                </a:ext>
              </a:extLst>
            </p:cNvPr>
            <p:cNvSpPr txBox="1"/>
            <p:nvPr/>
          </p:nvSpPr>
          <p:spPr>
            <a:xfrm>
              <a:off x="5151582" y="4491232"/>
              <a:ext cx="1976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/>
                <a:t>TypeKolomTabel</a:t>
              </a:r>
              <a:endParaRPr lang="nl-BE" dirty="0"/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AEFCF289-DCC7-F876-28C1-79CFFAA9F65A}"/>
              </a:ext>
            </a:extLst>
          </p:cNvPr>
          <p:cNvGrpSpPr/>
          <p:nvPr/>
        </p:nvGrpSpPr>
        <p:grpSpPr>
          <a:xfrm>
            <a:off x="8054126" y="2366768"/>
            <a:ext cx="3752850" cy="1871523"/>
            <a:chOff x="2576945" y="4126750"/>
            <a:chExt cx="3752850" cy="1871523"/>
          </a:xfrm>
        </p:grpSpPr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ABB2434B-6E4D-1441-1916-15ACFD095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38"/>
            <a:stretch/>
          </p:blipFill>
          <p:spPr>
            <a:xfrm>
              <a:off x="2576945" y="4462272"/>
              <a:ext cx="3752850" cy="1536001"/>
            </a:xfrm>
            <a:prstGeom prst="rect">
              <a:avLst/>
            </a:prstGeom>
          </p:spPr>
        </p:pic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92428216-E20B-145E-E50D-EF7355ADF8B1}"/>
                </a:ext>
              </a:extLst>
            </p:cNvPr>
            <p:cNvSpPr txBox="1"/>
            <p:nvPr/>
          </p:nvSpPr>
          <p:spPr>
            <a:xfrm>
              <a:off x="2576945" y="412675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/>
                <a:t>TypeTabel</a:t>
              </a:r>
              <a:endParaRPr lang="nl-BE" dirty="0"/>
            </a:p>
            <a:p>
              <a:endParaRPr lang="nl-BE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3593A3D-08EC-1251-DFF2-702D215AC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5DE343-8A0F-6B06-5CBF-EC8263BEF34E}"/>
              </a:ext>
            </a:extLst>
          </p:cNvPr>
          <p:cNvSpPr txBox="1">
            <a:spLocks/>
          </p:cNvSpPr>
          <p:nvPr/>
        </p:nvSpPr>
        <p:spPr>
          <a:xfrm>
            <a:off x="1879252" y="58509"/>
            <a:ext cx="7546474" cy="4907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7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347"/>
            <a:ext cx="6172200" cy="880284"/>
          </a:xfrm>
          <a:noFill/>
        </p:spPr>
        <p:txBody>
          <a:bodyPr anchor="b"/>
          <a:lstStyle/>
          <a:p>
            <a:r>
              <a:rPr lang="en-US" dirty="0"/>
              <a:t>DEMO in visual studio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{31783DE4-1409-45F6-BC72-431D593D5E72}tf55661986_win32</Template>
  <TotalTime>84</TotalTime>
  <Words>329</Words>
  <Application>Microsoft Office PowerPoint</Application>
  <PresentationFormat>Widescreen</PresentationFormat>
  <Paragraphs>57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Arial</vt:lpstr>
      <vt:lpstr>Calibri</vt:lpstr>
      <vt:lpstr>Calibri Light</vt:lpstr>
      <vt:lpstr>Wingdings</vt:lpstr>
      <vt:lpstr>Custom</vt:lpstr>
      <vt:lpstr>CDMN Tabellen </vt:lpstr>
      <vt:lpstr>AGENDA</vt:lpstr>
      <vt:lpstr>Cdmn tabellen</vt:lpstr>
      <vt:lpstr>Sprint overview</vt:lpstr>
      <vt:lpstr>Sprints </vt:lpstr>
      <vt:lpstr>Cumulative flow diagram</vt:lpstr>
      <vt:lpstr>Gebruikte Technologieën</vt:lpstr>
      <vt:lpstr>PowerPoint Presentation</vt:lpstr>
      <vt:lpstr>DEMO in visual studio</vt:lpstr>
      <vt:lpstr>FINALe Ervaring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Saelens</dc:creator>
  <cp:lastModifiedBy>William Saelens</cp:lastModifiedBy>
  <cp:revision>3</cp:revision>
  <dcterms:created xsi:type="dcterms:W3CDTF">2024-06-13T15:00:58Z</dcterms:created>
  <dcterms:modified xsi:type="dcterms:W3CDTF">2024-06-13T16:25:29Z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